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3726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80" d="100"/>
          <a:sy n="180" d="100"/>
        </p:scale>
        <p:origin x="-492" y="-8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33896"/>
            <a:ext cx="5829300" cy="32630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922785"/>
            <a:ext cx="5143500" cy="22628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99004"/>
            <a:ext cx="1478756" cy="79428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99004"/>
            <a:ext cx="4350544" cy="79428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336644"/>
            <a:ext cx="5915025" cy="389874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272268"/>
            <a:ext cx="5915025" cy="20502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95021"/>
            <a:ext cx="291465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95021"/>
            <a:ext cx="291465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99006"/>
            <a:ext cx="5915025" cy="1811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97589"/>
            <a:ext cx="2901255" cy="11260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423602"/>
            <a:ext cx="2901255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97589"/>
            <a:ext cx="2915543" cy="11260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423602"/>
            <a:ext cx="2915543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24840"/>
            <a:ext cx="2211884" cy="21869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49483"/>
            <a:ext cx="3471863" cy="66606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11780"/>
            <a:ext cx="2211884" cy="52091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4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24840"/>
            <a:ext cx="2211884" cy="21869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49483"/>
            <a:ext cx="3471863" cy="6660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11780"/>
            <a:ext cx="2211884" cy="52091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99006"/>
            <a:ext cx="5915025" cy="181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95021"/>
            <a:ext cx="5915025" cy="594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687014"/>
            <a:ext cx="154305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C891-6AB2-4D8F-8475-24E04B9BEE2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687014"/>
            <a:ext cx="2314575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687014"/>
            <a:ext cx="154305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7C57-06A3-4044-8CA7-BB868BF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03743" y="142867"/>
            <a:ext cx="5657850" cy="4708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5" dirty="0"/>
          </a:p>
        </p:txBody>
      </p:sp>
      <p:sp>
        <p:nvSpPr>
          <p:cNvPr id="57" name="Rectangle 56"/>
          <p:cNvSpPr/>
          <p:nvPr/>
        </p:nvSpPr>
        <p:spPr>
          <a:xfrm>
            <a:off x="615079" y="3533804"/>
            <a:ext cx="5629466" cy="12353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59" name="Rectangle 58"/>
          <p:cNvSpPr/>
          <p:nvPr/>
        </p:nvSpPr>
        <p:spPr>
          <a:xfrm>
            <a:off x="2382056" y="227485"/>
            <a:ext cx="319886" cy="3939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0" name="Rectangle 59"/>
          <p:cNvSpPr/>
          <p:nvPr/>
        </p:nvSpPr>
        <p:spPr>
          <a:xfrm>
            <a:off x="2485338" y="798962"/>
            <a:ext cx="91462" cy="19574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1" name="Rectangle 60"/>
          <p:cNvSpPr/>
          <p:nvPr/>
        </p:nvSpPr>
        <p:spPr>
          <a:xfrm>
            <a:off x="2367308" y="2216313"/>
            <a:ext cx="319886" cy="3772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2" name="Flowchart: Magnetic Disk 61"/>
          <p:cNvSpPr/>
          <p:nvPr/>
        </p:nvSpPr>
        <p:spPr>
          <a:xfrm>
            <a:off x="2438710" y="2172202"/>
            <a:ext cx="177080" cy="5064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3" name="Oval 62"/>
          <p:cNvSpPr/>
          <p:nvPr/>
        </p:nvSpPr>
        <p:spPr>
          <a:xfrm>
            <a:off x="2417289" y="2262012"/>
            <a:ext cx="219922" cy="235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4" name="Flowchart: Or 63"/>
          <p:cNvSpPr/>
          <p:nvPr/>
        </p:nvSpPr>
        <p:spPr>
          <a:xfrm>
            <a:off x="2411227" y="2274136"/>
            <a:ext cx="219922" cy="235018"/>
          </a:xfrm>
          <a:prstGeom prst="flowChar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5" name="Oval 64"/>
          <p:cNvSpPr/>
          <p:nvPr/>
        </p:nvSpPr>
        <p:spPr>
          <a:xfrm>
            <a:off x="2461968" y="704176"/>
            <a:ext cx="131380" cy="14362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6" name="Oval 65"/>
          <p:cNvSpPr/>
          <p:nvPr/>
        </p:nvSpPr>
        <p:spPr>
          <a:xfrm>
            <a:off x="2455440" y="730289"/>
            <a:ext cx="156680" cy="1485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7" name="Oval 66"/>
          <p:cNvSpPr/>
          <p:nvPr/>
        </p:nvSpPr>
        <p:spPr>
          <a:xfrm>
            <a:off x="2507131" y="756273"/>
            <a:ext cx="48766" cy="416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8" name="Oval 67"/>
          <p:cNvSpPr/>
          <p:nvPr/>
        </p:nvSpPr>
        <p:spPr>
          <a:xfrm>
            <a:off x="2535118" y="800513"/>
            <a:ext cx="48766" cy="416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69" name="Oval 68"/>
          <p:cNvSpPr/>
          <p:nvPr/>
        </p:nvSpPr>
        <p:spPr>
          <a:xfrm>
            <a:off x="2477618" y="803510"/>
            <a:ext cx="48766" cy="416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cxnSp>
        <p:nvCxnSpPr>
          <p:cNvPr id="71" name="Straight Connector 70"/>
          <p:cNvCxnSpPr/>
          <p:nvPr/>
        </p:nvCxnSpPr>
        <p:spPr>
          <a:xfrm>
            <a:off x="2065459" y="2384343"/>
            <a:ext cx="489116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400568" y="2751477"/>
            <a:ext cx="240476" cy="540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74" name="Flowchart: Magnetic Disk 73"/>
          <p:cNvSpPr/>
          <p:nvPr/>
        </p:nvSpPr>
        <p:spPr>
          <a:xfrm>
            <a:off x="2458175" y="2718018"/>
            <a:ext cx="144534" cy="36255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1892656" y="2875489"/>
            <a:ext cx="389850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5’ 6”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44988" y="3454594"/>
            <a:ext cx="61965" cy="1216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cxnSp>
        <p:nvCxnSpPr>
          <p:cNvPr id="83" name="Straight Connector 82"/>
          <p:cNvCxnSpPr/>
          <p:nvPr/>
        </p:nvCxnSpPr>
        <p:spPr>
          <a:xfrm>
            <a:off x="2677246" y="2593578"/>
            <a:ext cx="9949" cy="10009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651525" y="3594021"/>
            <a:ext cx="355428" cy="48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owchart: Magnetic Disk 87"/>
          <p:cNvSpPr/>
          <p:nvPr/>
        </p:nvSpPr>
        <p:spPr>
          <a:xfrm>
            <a:off x="2201058" y="3927338"/>
            <a:ext cx="680147" cy="283070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lumMod val="87000"/>
                  <a:lumOff val="13000"/>
                  <a:alpha val="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2727226" y="457127"/>
            <a:ext cx="273095" cy="43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482182" y="1947364"/>
            <a:ext cx="571779" cy="946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  <a:stCxn id="102" idx="1"/>
          </p:cNvCxnSpPr>
          <p:nvPr/>
        </p:nvCxnSpPr>
        <p:spPr>
          <a:xfrm flipH="1">
            <a:off x="2732747" y="2375586"/>
            <a:ext cx="283024" cy="438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660274" y="2718018"/>
            <a:ext cx="3566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662459" y="2988517"/>
            <a:ext cx="3566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2666838" y="3221832"/>
            <a:ext cx="3566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665377" y="3414317"/>
            <a:ext cx="3566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</p:cNvCxnSpPr>
          <p:nvPr/>
        </p:nvCxnSpPr>
        <p:spPr>
          <a:xfrm flipH="1">
            <a:off x="2578492" y="983978"/>
            <a:ext cx="453882" cy="20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Block Arc 96"/>
          <p:cNvSpPr/>
          <p:nvPr/>
        </p:nvSpPr>
        <p:spPr>
          <a:xfrm>
            <a:off x="2466965" y="1193583"/>
            <a:ext cx="134237" cy="771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>
              <a:solidFill>
                <a:schemeClr val="tx1"/>
              </a:solidFill>
            </a:endParaRPr>
          </a:p>
        </p:txBody>
      </p:sp>
      <p:sp>
        <p:nvSpPr>
          <p:cNvPr id="98" name="Block Arc 97"/>
          <p:cNvSpPr/>
          <p:nvPr/>
        </p:nvSpPr>
        <p:spPr>
          <a:xfrm>
            <a:off x="2466678" y="1765178"/>
            <a:ext cx="134237" cy="771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34557" y="787840"/>
            <a:ext cx="2164375" cy="478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Conduit Riser with Weather Head</a:t>
            </a:r>
          </a:p>
          <a:p>
            <a:r>
              <a:rPr lang="en-US" sz="836" dirty="0"/>
              <a:t>2” Rigid or SCH 40 PVC for 200 AMP Service</a:t>
            </a:r>
          </a:p>
          <a:p>
            <a:r>
              <a:rPr lang="en-US" sz="836" dirty="0"/>
              <a:t>1 ¼” Rigid or SCH 40 PVC for 100 AMP Service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35934" y="1843492"/>
            <a:ext cx="2177199" cy="34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Weather Proof Fused Disconnect or Breaker.</a:t>
            </a:r>
          </a:p>
          <a:p>
            <a:r>
              <a:rPr lang="en-US" sz="836" dirty="0"/>
              <a:t>*Must have room for at least 4 branch circuits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15771" y="2200794"/>
            <a:ext cx="2484976" cy="34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#4 AWG Cooper Grounding Conductor</a:t>
            </a:r>
          </a:p>
          <a:p>
            <a:r>
              <a:rPr lang="en-US" sz="836" dirty="0"/>
              <a:t>*From Meter Socket to Ground Road Secured to Pole</a:t>
            </a:r>
          </a:p>
        </p:txBody>
      </p: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2330582" y="4087460"/>
            <a:ext cx="274396" cy="228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20273" y="4263530"/>
            <a:ext cx="2056973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Pole must be set in min 2 bags of </a:t>
            </a:r>
            <a:r>
              <a:rPr lang="en-US" sz="836" dirty="0" err="1"/>
              <a:t>Quikcrete</a:t>
            </a:r>
            <a:endParaRPr lang="en-US" sz="836" dirty="0"/>
          </a:p>
        </p:txBody>
      </p:sp>
      <p:sp>
        <p:nvSpPr>
          <p:cNvPr id="114" name="Rectangle 113"/>
          <p:cNvSpPr/>
          <p:nvPr/>
        </p:nvSpPr>
        <p:spPr>
          <a:xfrm>
            <a:off x="636244" y="1756509"/>
            <a:ext cx="1393793" cy="1404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</a:t>
            </a:r>
          </a:p>
          <a:p>
            <a:pPr algn="ctr"/>
            <a:r>
              <a:rPr lang="en-US" dirty="0"/>
              <a:t>Home</a:t>
            </a:r>
          </a:p>
        </p:txBody>
      </p:sp>
      <p:sp>
        <p:nvSpPr>
          <p:cNvPr id="115" name="Right Triangle 114"/>
          <p:cNvSpPr/>
          <p:nvPr/>
        </p:nvSpPr>
        <p:spPr>
          <a:xfrm>
            <a:off x="636563" y="1211750"/>
            <a:ext cx="1573434" cy="55737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358537" y="3172112"/>
            <a:ext cx="3135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480457" y="3224820"/>
            <a:ext cx="104503" cy="12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384664" y="3309764"/>
            <a:ext cx="300863" cy="10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389017" y="3418619"/>
            <a:ext cx="300863" cy="10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Elbow Connector 124"/>
          <p:cNvCxnSpPr/>
          <p:nvPr/>
        </p:nvCxnSpPr>
        <p:spPr>
          <a:xfrm rot="16200000" flipH="1">
            <a:off x="1579663" y="2977554"/>
            <a:ext cx="1127559" cy="1"/>
          </a:xfrm>
          <a:prstGeom prst="bentConnector3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42849" y="651077"/>
            <a:ext cx="8964" cy="564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491810" y="787660"/>
            <a:ext cx="388248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3’ 0”</a:t>
            </a:r>
          </a:p>
        </p:txBody>
      </p:sp>
      <p:sp>
        <p:nvSpPr>
          <p:cNvPr id="168" name="Freeform 167"/>
          <p:cNvSpPr/>
          <p:nvPr/>
        </p:nvSpPr>
        <p:spPr>
          <a:xfrm>
            <a:off x="622210" y="409076"/>
            <a:ext cx="1880124" cy="788742"/>
          </a:xfrm>
          <a:custGeom>
            <a:avLst/>
            <a:gdLst>
              <a:gd name="connsiteX0" fmla="*/ 1882326 w 1882326"/>
              <a:gd name="connsiteY0" fmla="*/ 416114 h 788742"/>
              <a:gd name="connsiteX1" fmla="*/ 1788655 w 1882326"/>
              <a:gd name="connsiteY1" fmla="*/ 777414 h 788742"/>
              <a:gd name="connsiteX2" fmla="*/ 1668222 w 1882326"/>
              <a:gd name="connsiteY2" fmla="*/ 36973 h 788742"/>
              <a:gd name="connsiteX3" fmla="*/ 1373830 w 1882326"/>
              <a:gd name="connsiteY3" fmla="*/ 103880 h 788742"/>
              <a:gd name="connsiteX4" fmla="*/ 1079438 w 1882326"/>
              <a:gd name="connsiteY4" fmla="*/ 36973 h 788742"/>
              <a:gd name="connsiteX5" fmla="*/ 896558 w 1882326"/>
              <a:gd name="connsiteY5" fmla="*/ 157406 h 788742"/>
              <a:gd name="connsiteX6" fmla="*/ 700296 w 1882326"/>
              <a:gd name="connsiteY6" fmla="*/ 86038 h 788742"/>
              <a:gd name="connsiteX7" fmla="*/ 584324 w 1882326"/>
              <a:gd name="connsiteY7" fmla="*/ 202011 h 788742"/>
              <a:gd name="connsiteX8" fmla="*/ 437128 w 1882326"/>
              <a:gd name="connsiteY8" fmla="*/ 99420 h 788742"/>
              <a:gd name="connsiteX9" fmla="*/ 334536 w 1882326"/>
              <a:gd name="connsiteY9" fmla="*/ 224313 h 788742"/>
              <a:gd name="connsiteX10" fmla="*/ 124893 w 1882326"/>
              <a:gd name="connsiteY10" fmla="*/ 135104 h 788742"/>
              <a:gd name="connsiteX11" fmla="*/ 0 w 1882326"/>
              <a:gd name="connsiteY11" fmla="*/ 255537 h 78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326" h="788742">
                <a:moveTo>
                  <a:pt x="1882326" y="416114"/>
                </a:moveTo>
                <a:cubicBezTo>
                  <a:pt x="1853332" y="628359"/>
                  <a:pt x="1824339" y="840604"/>
                  <a:pt x="1788655" y="777414"/>
                </a:cubicBezTo>
                <a:cubicBezTo>
                  <a:pt x="1752971" y="714224"/>
                  <a:pt x="1737360" y="149229"/>
                  <a:pt x="1668222" y="36973"/>
                </a:cubicBezTo>
                <a:cubicBezTo>
                  <a:pt x="1599084" y="-75283"/>
                  <a:pt x="1471961" y="103880"/>
                  <a:pt x="1373830" y="103880"/>
                </a:cubicBezTo>
                <a:cubicBezTo>
                  <a:pt x="1275699" y="103880"/>
                  <a:pt x="1158983" y="28052"/>
                  <a:pt x="1079438" y="36973"/>
                </a:cubicBezTo>
                <a:cubicBezTo>
                  <a:pt x="999893" y="45894"/>
                  <a:pt x="959748" y="149229"/>
                  <a:pt x="896558" y="157406"/>
                </a:cubicBezTo>
                <a:cubicBezTo>
                  <a:pt x="833368" y="165583"/>
                  <a:pt x="752335" y="78604"/>
                  <a:pt x="700296" y="86038"/>
                </a:cubicBezTo>
                <a:cubicBezTo>
                  <a:pt x="648257" y="93472"/>
                  <a:pt x="628185" y="199781"/>
                  <a:pt x="584324" y="202011"/>
                </a:cubicBezTo>
                <a:cubicBezTo>
                  <a:pt x="540463" y="204241"/>
                  <a:pt x="478759" y="95703"/>
                  <a:pt x="437128" y="99420"/>
                </a:cubicBezTo>
                <a:cubicBezTo>
                  <a:pt x="395497" y="103137"/>
                  <a:pt x="386575" y="218366"/>
                  <a:pt x="334536" y="224313"/>
                </a:cubicBezTo>
                <a:cubicBezTo>
                  <a:pt x="282497" y="230260"/>
                  <a:pt x="180649" y="129900"/>
                  <a:pt x="124893" y="135104"/>
                </a:cubicBezTo>
                <a:cubicBezTo>
                  <a:pt x="69137" y="140308"/>
                  <a:pt x="0" y="255537"/>
                  <a:pt x="0" y="2555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648776" y="390023"/>
            <a:ext cx="1882326" cy="788742"/>
          </a:xfrm>
          <a:custGeom>
            <a:avLst/>
            <a:gdLst>
              <a:gd name="connsiteX0" fmla="*/ 1882326 w 1882326"/>
              <a:gd name="connsiteY0" fmla="*/ 416114 h 788742"/>
              <a:gd name="connsiteX1" fmla="*/ 1788655 w 1882326"/>
              <a:gd name="connsiteY1" fmla="*/ 777414 h 788742"/>
              <a:gd name="connsiteX2" fmla="*/ 1668222 w 1882326"/>
              <a:gd name="connsiteY2" fmla="*/ 36973 h 788742"/>
              <a:gd name="connsiteX3" fmla="*/ 1373830 w 1882326"/>
              <a:gd name="connsiteY3" fmla="*/ 103880 h 788742"/>
              <a:gd name="connsiteX4" fmla="*/ 1079438 w 1882326"/>
              <a:gd name="connsiteY4" fmla="*/ 36973 h 788742"/>
              <a:gd name="connsiteX5" fmla="*/ 896558 w 1882326"/>
              <a:gd name="connsiteY5" fmla="*/ 157406 h 788742"/>
              <a:gd name="connsiteX6" fmla="*/ 700296 w 1882326"/>
              <a:gd name="connsiteY6" fmla="*/ 86038 h 788742"/>
              <a:gd name="connsiteX7" fmla="*/ 584324 w 1882326"/>
              <a:gd name="connsiteY7" fmla="*/ 202011 h 788742"/>
              <a:gd name="connsiteX8" fmla="*/ 437128 w 1882326"/>
              <a:gd name="connsiteY8" fmla="*/ 99420 h 788742"/>
              <a:gd name="connsiteX9" fmla="*/ 334536 w 1882326"/>
              <a:gd name="connsiteY9" fmla="*/ 224313 h 788742"/>
              <a:gd name="connsiteX10" fmla="*/ 124893 w 1882326"/>
              <a:gd name="connsiteY10" fmla="*/ 135104 h 788742"/>
              <a:gd name="connsiteX11" fmla="*/ 0 w 1882326"/>
              <a:gd name="connsiteY11" fmla="*/ 255537 h 78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326" h="788742">
                <a:moveTo>
                  <a:pt x="1882326" y="416114"/>
                </a:moveTo>
                <a:cubicBezTo>
                  <a:pt x="1853332" y="628359"/>
                  <a:pt x="1824339" y="840604"/>
                  <a:pt x="1788655" y="777414"/>
                </a:cubicBezTo>
                <a:cubicBezTo>
                  <a:pt x="1752971" y="714224"/>
                  <a:pt x="1737360" y="149229"/>
                  <a:pt x="1668222" y="36973"/>
                </a:cubicBezTo>
                <a:cubicBezTo>
                  <a:pt x="1599084" y="-75283"/>
                  <a:pt x="1471961" y="103880"/>
                  <a:pt x="1373830" y="103880"/>
                </a:cubicBezTo>
                <a:cubicBezTo>
                  <a:pt x="1275699" y="103880"/>
                  <a:pt x="1158983" y="28052"/>
                  <a:pt x="1079438" y="36973"/>
                </a:cubicBezTo>
                <a:cubicBezTo>
                  <a:pt x="999893" y="45894"/>
                  <a:pt x="959748" y="149229"/>
                  <a:pt x="896558" y="157406"/>
                </a:cubicBezTo>
                <a:cubicBezTo>
                  <a:pt x="833368" y="165583"/>
                  <a:pt x="752335" y="78604"/>
                  <a:pt x="700296" y="86038"/>
                </a:cubicBezTo>
                <a:cubicBezTo>
                  <a:pt x="648257" y="93472"/>
                  <a:pt x="628185" y="199781"/>
                  <a:pt x="584324" y="202011"/>
                </a:cubicBezTo>
                <a:cubicBezTo>
                  <a:pt x="540463" y="204241"/>
                  <a:pt x="478759" y="95703"/>
                  <a:pt x="437128" y="99420"/>
                </a:cubicBezTo>
                <a:cubicBezTo>
                  <a:pt x="395497" y="103137"/>
                  <a:pt x="386575" y="218366"/>
                  <a:pt x="334536" y="224313"/>
                </a:cubicBezTo>
                <a:cubicBezTo>
                  <a:pt x="282497" y="230260"/>
                  <a:pt x="180649" y="129900"/>
                  <a:pt x="124893" y="135104"/>
                </a:cubicBezTo>
                <a:cubicBezTo>
                  <a:pt x="69137" y="140308"/>
                  <a:pt x="0" y="255537"/>
                  <a:pt x="0" y="2555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15079" y="398952"/>
            <a:ext cx="1951705" cy="788742"/>
          </a:xfrm>
          <a:custGeom>
            <a:avLst/>
            <a:gdLst>
              <a:gd name="connsiteX0" fmla="*/ 1882326 w 1882326"/>
              <a:gd name="connsiteY0" fmla="*/ 416114 h 788742"/>
              <a:gd name="connsiteX1" fmla="*/ 1788655 w 1882326"/>
              <a:gd name="connsiteY1" fmla="*/ 777414 h 788742"/>
              <a:gd name="connsiteX2" fmla="*/ 1668222 w 1882326"/>
              <a:gd name="connsiteY2" fmla="*/ 36973 h 788742"/>
              <a:gd name="connsiteX3" fmla="*/ 1373830 w 1882326"/>
              <a:gd name="connsiteY3" fmla="*/ 103880 h 788742"/>
              <a:gd name="connsiteX4" fmla="*/ 1079438 w 1882326"/>
              <a:gd name="connsiteY4" fmla="*/ 36973 h 788742"/>
              <a:gd name="connsiteX5" fmla="*/ 896558 w 1882326"/>
              <a:gd name="connsiteY5" fmla="*/ 157406 h 788742"/>
              <a:gd name="connsiteX6" fmla="*/ 700296 w 1882326"/>
              <a:gd name="connsiteY6" fmla="*/ 86038 h 788742"/>
              <a:gd name="connsiteX7" fmla="*/ 584324 w 1882326"/>
              <a:gd name="connsiteY7" fmla="*/ 202011 h 788742"/>
              <a:gd name="connsiteX8" fmla="*/ 437128 w 1882326"/>
              <a:gd name="connsiteY8" fmla="*/ 99420 h 788742"/>
              <a:gd name="connsiteX9" fmla="*/ 334536 w 1882326"/>
              <a:gd name="connsiteY9" fmla="*/ 224313 h 788742"/>
              <a:gd name="connsiteX10" fmla="*/ 124893 w 1882326"/>
              <a:gd name="connsiteY10" fmla="*/ 135104 h 788742"/>
              <a:gd name="connsiteX11" fmla="*/ 0 w 1882326"/>
              <a:gd name="connsiteY11" fmla="*/ 255537 h 78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326" h="788742">
                <a:moveTo>
                  <a:pt x="1882326" y="416114"/>
                </a:moveTo>
                <a:cubicBezTo>
                  <a:pt x="1853332" y="628359"/>
                  <a:pt x="1824339" y="840604"/>
                  <a:pt x="1788655" y="777414"/>
                </a:cubicBezTo>
                <a:cubicBezTo>
                  <a:pt x="1752971" y="714224"/>
                  <a:pt x="1737360" y="149229"/>
                  <a:pt x="1668222" y="36973"/>
                </a:cubicBezTo>
                <a:cubicBezTo>
                  <a:pt x="1599084" y="-75283"/>
                  <a:pt x="1471961" y="103880"/>
                  <a:pt x="1373830" y="103880"/>
                </a:cubicBezTo>
                <a:cubicBezTo>
                  <a:pt x="1275699" y="103880"/>
                  <a:pt x="1158983" y="28052"/>
                  <a:pt x="1079438" y="36973"/>
                </a:cubicBezTo>
                <a:cubicBezTo>
                  <a:pt x="999893" y="45894"/>
                  <a:pt x="959748" y="149229"/>
                  <a:pt x="896558" y="157406"/>
                </a:cubicBezTo>
                <a:cubicBezTo>
                  <a:pt x="833368" y="165583"/>
                  <a:pt x="752335" y="78604"/>
                  <a:pt x="700296" y="86038"/>
                </a:cubicBezTo>
                <a:cubicBezTo>
                  <a:pt x="648257" y="93472"/>
                  <a:pt x="628185" y="199781"/>
                  <a:pt x="584324" y="202011"/>
                </a:cubicBezTo>
                <a:cubicBezTo>
                  <a:pt x="540463" y="204241"/>
                  <a:pt x="478759" y="95703"/>
                  <a:pt x="437128" y="99420"/>
                </a:cubicBezTo>
                <a:cubicBezTo>
                  <a:pt x="395497" y="103137"/>
                  <a:pt x="386575" y="218366"/>
                  <a:pt x="334536" y="224313"/>
                </a:cubicBezTo>
                <a:cubicBezTo>
                  <a:pt x="282497" y="230260"/>
                  <a:pt x="180649" y="129900"/>
                  <a:pt x="124893" y="135104"/>
                </a:cubicBezTo>
                <a:cubicBezTo>
                  <a:pt x="69137" y="140308"/>
                  <a:pt x="0" y="255537"/>
                  <a:pt x="0" y="2555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330582" y="842143"/>
            <a:ext cx="457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362332" y="753243"/>
            <a:ext cx="457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409957" y="889768"/>
            <a:ext cx="457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 rot="21209049">
            <a:off x="607409" y="261467"/>
            <a:ext cx="1425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BCES Service Conductor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88584" y="757272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Minimum Clearance over Manufactured Home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024241" y="336740"/>
            <a:ext cx="2748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New Round Treated Pole *Minimum Height See Note #1</a:t>
            </a:r>
          </a:p>
        </p:txBody>
      </p:sp>
      <p:sp>
        <p:nvSpPr>
          <p:cNvPr id="178" name="Donut 177"/>
          <p:cNvSpPr/>
          <p:nvPr/>
        </p:nvSpPr>
        <p:spPr>
          <a:xfrm>
            <a:off x="2432817" y="374905"/>
            <a:ext cx="93568" cy="90607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H="1">
            <a:off x="636244" y="408505"/>
            <a:ext cx="1841374" cy="20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  <a:stCxn id="185" idx="1"/>
          </p:cNvCxnSpPr>
          <p:nvPr/>
        </p:nvCxnSpPr>
        <p:spPr>
          <a:xfrm flipH="1" flipV="1">
            <a:off x="2674210" y="1210878"/>
            <a:ext cx="357742" cy="130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3031952" y="1231199"/>
            <a:ext cx="708848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See Note #3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32374" y="140408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Meter Socket</a:t>
            </a:r>
          </a:p>
          <a:p>
            <a:r>
              <a:rPr lang="en-US" sz="800" dirty="0"/>
              <a:t>-Furnished by BCES</a:t>
            </a:r>
          </a:p>
          <a:p>
            <a:r>
              <a:rPr lang="en-US" sz="800" dirty="0"/>
              <a:t>-Installed by Customer</a:t>
            </a:r>
          </a:p>
        </p:txBody>
      </p:sp>
      <p:cxnSp>
        <p:nvCxnSpPr>
          <p:cNvPr id="194" name="Straight Arrow Connector 193"/>
          <p:cNvCxnSpPr>
            <a:cxnSpLocks/>
            <a:stCxn id="190" idx="1"/>
          </p:cNvCxnSpPr>
          <p:nvPr/>
        </p:nvCxnSpPr>
        <p:spPr>
          <a:xfrm flipH="1">
            <a:off x="2656524" y="1634915"/>
            <a:ext cx="375850" cy="612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300071" y="2826553"/>
            <a:ext cx="2672526" cy="478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½” Copper Clad or 5/8” Galvanized Ground Rod</a:t>
            </a:r>
          </a:p>
          <a:p>
            <a:r>
              <a:rPr lang="en-US" sz="836" dirty="0"/>
              <a:t>*8’ Length &amp; Approved Clamp Rated Direct Burial</a:t>
            </a:r>
          </a:p>
          <a:p>
            <a:r>
              <a:rPr lang="en-US" sz="836" dirty="0"/>
              <a:t>*Installed Flush or Below  Grade Accessible for Inspection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 flipH="1">
            <a:off x="2982385" y="3041155"/>
            <a:ext cx="373031" cy="3583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2954037" y="3571484"/>
            <a:ext cx="4571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Arrow Connector 216"/>
          <p:cNvCxnSpPr>
            <a:cxnSpLocks/>
          </p:cNvCxnSpPr>
          <p:nvPr/>
        </p:nvCxnSpPr>
        <p:spPr>
          <a:xfrm>
            <a:off x="3053961" y="3644425"/>
            <a:ext cx="0" cy="10266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 rot="16200000">
            <a:off x="2940899" y="3728070"/>
            <a:ext cx="388248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8’ 0”</a:t>
            </a:r>
          </a:p>
        </p:txBody>
      </p:sp>
      <p:sp>
        <p:nvSpPr>
          <p:cNvPr id="7" name="Freeform 6"/>
          <p:cNvSpPr/>
          <p:nvPr/>
        </p:nvSpPr>
        <p:spPr>
          <a:xfrm>
            <a:off x="1840278" y="3159915"/>
            <a:ext cx="673306" cy="660633"/>
          </a:xfrm>
          <a:custGeom>
            <a:avLst/>
            <a:gdLst>
              <a:gd name="connsiteX0" fmla="*/ 10982 w 673306"/>
              <a:gd name="connsiteY0" fmla="*/ 0 h 660633"/>
              <a:gd name="connsiteX1" fmla="*/ 308 w 673306"/>
              <a:gd name="connsiteY1" fmla="*/ 434073 h 660633"/>
              <a:gd name="connsiteX2" fmla="*/ 21656 w 673306"/>
              <a:gd name="connsiteY2" fmla="*/ 555045 h 660633"/>
              <a:gd name="connsiteX3" fmla="*/ 178207 w 673306"/>
              <a:gd name="connsiteY3" fmla="*/ 626204 h 660633"/>
              <a:gd name="connsiteX4" fmla="*/ 363221 w 673306"/>
              <a:gd name="connsiteY4" fmla="*/ 658226 h 660633"/>
              <a:gd name="connsiteX5" fmla="*/ 580258 w 673306"/>
              <a:gd name="connsiteY5" fmla="*/ 647552 h 660633"/>
              <a:gd name="connsiteX6" fmla="*/ 665649 w 673306"/>
              <a:gd name="connsiteY6" fmla="*/ 562161 h 660633"/>
              <a:gd name="connsiteX7" fmla="*/ 669207 w 673306"/>
              <a:gd name="connsiteY7" fmla="*/ 131645 h 660633"/>
              <a:gd name="connsiteX8" fmla="*/ 669207 w 673306"/>
              <a:gd name="connsiteY8" fmla="*/ 131645 h 6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306" h="660633">
                <a:moveTo>
                  <a:pt x="10982" y="0"/>
                </a:moveTo>
                <a:cubicBezTo>
                  <a:pt x="4755" y="170783"/>
                  <a:pt x="-1471" y="341566"/>
                  <a:pt x="308" y="434073"/>
                </a:cubicBezTo>
                <a:cubicBezTo>
                  <a:pt x="2087" y="526580"/>
                  <a:pt x="-7994" y="523023"/>
                  <a:pt x="21656" y="555045"/>
                </a:cubicBezTo>
                <a:cubicBezTo>
                  <a:pt x="51306" y="587067"/>
                  <a:pt x="121280" y="609007"/>
                  <a:pt x="178207" y="626204"/>
                </a:cubicBezTo>
                <a:cubicBezTo>
                  <a:pt x="235135" y="643401"/>
                  <a:pt x="296213" y="654668"/>
                  <a:pt x="363221" y="658226"/>
                </a:cubicBezTo>
                <a:cubicBezTo>
                  <a:pt x="430230" y="661784"/>
                  <a:pt x="529853" y="663563"/>
                  <a:pt x="580258" y="647552"/>
                </a:cubicBezTo>
                <a:cubicBezTo>
                  <a:pt x="630663" y="631541"/>
                  <a:pt x="650824" y="648145"/>
                  <a:pt x="665649" y="562161"/>
                </a:cubicBezTo>
                <a:cubicBezTo>
                  <a:pt x="680474" y="476177"/>
                  <a:pt x="669207" y="131645"/>
                  <a:pt x="669207" y="131645"/>
                </a:cubicBezTo>
                <a:lnTo>
                  <a:pt x="669207" y="131645"/>
                </a:lnTo>
              </a:path>
            </a:pathLst>
          </a:custGeom>
          <a:noFill/>
          <a:ln w="793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 rot="16200000">
            <a:off x="1715493" y="3775179"/>
            <a:ext cx="561372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4’6” Min</a:t>
            </a:r>
          </a:p>
        </p:txBody>
      </p:sp>
      <p:cxnSp>
        <p:nvCxnSpPr>
          <p:cNvPr id="109" name="Elbow Connector 108"/>
          <p:cNvCxnSpPr/>
          <p:nvPr/>
        </p:nvCxnSpPr>
        <p:spPr>
          <a:xfrm rot="16200000" flipH="1">
            <a:off x="1774807" y="3875482"/>
            <a:ext cx="669073" cy="776"/>
          </a:xfrm>
          <a:prstGeom prst="bentConnector3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57996" y="3521382"/>
            <a:ext cx="94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Customer Conduit per N.E.C</a:t>
            </a:r>
          </a:p>
          <a:p>
            <a:r>
              <a:rPr lang="en-US" sz="800" dirty="0"/>
              <a:t>See Note# 6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401780" y="3727198"/>
            <a:ext cx="394998" cy="25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70121" y="3355981"/>
            <a:ext cx="137576" cy="530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2722538" y="2693362"/>
            <a:ext cx="596350" cy="631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64727" y="2521534"/>
            <a:ext cx="1954381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Inter-System Bonding Device See Note#8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7104" y="3473006"/>
            <a:ext cx="12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Grade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64442" y="4048328"/>
            <a:ext cx="2193484" cy="741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66420" t="23799" r="16835" b="15624"/>
          <a:stretch/>
        </p:blipFill>
        <p:spPr>
          <a:xfrm>
            <a:off x="5559360" y="4063602"/>
            <a:ext cx="685185" cy="71944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978311" y="4126073"/>
            <a:ext cx="1705970" cy="651765"/>
          </a:xfrm>
          <a:prstGeom prst="rect">
            <a:avLst/>
          </a:prstGeom>
          <a:noFill/>
        </p:spPr>
        <p:txBody>
          <a:bodyPr wrap="square" lIns="42434" tIns="21217" rIns="42434" bIns="21217">
            <a:normAutofit fontScale="85000" lnSpcReduction="10000"/>
          </a:bodyPr>
          <a:lstStyle/>
          <a:p>
            <a:pPr algn="ctr"/>
            <a:r>
              <a:rPr lang="en-US" sz="2506" dirty="0"/>
              <a:t>Electric System Codes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248" y="4822267"/>
            <a:ext cx="5622335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Customer must furnish proof of sewer and have TN State decal on panel before power will be released. If central air conditioning is used, a separate permit must be purchased.</a:t>
            </a:r>
          </a:p>
          <a:p>
            <a:r>
              <a:rPr lang="en-US" sz="1050" dirty="0"/>
              <a:t>Service Conductors:</a:t>
            </a:r>
          </a:p>
          <a:p>
            <a:r>
              <a:rPr lang="en-US" sz="1050" dirty="0"/>
              <a:t>100A Service:#6 Ground	2-Black #4(HOT) or #3	1-White #4(Neutral)</a:t>
            </a:r>
          </a:p>
          <a:p>
            <a:r>
              <a:rPr lang="en-US" sz="1050" dirty="0"/>
              <a:t>200A Service:#4 Ground	2-Black#2/0(HOT)	1-White #1/0(Neutral)  				or #1 Wire</a:t>
            </a:r>
          </a:p>
          <a:p>
            <a:r>
              <a:rPr lang="en-US" sz="1050" dirty="0"/>
              <a:t>Neutrals must be marked white. Grounds must be marked green or use bare wire.</a:t>
            </a:r>
          </a:p>
          <a:p>
            <a:r>
              <a:rPr lang="en-US" sz="1050" dirty="0"/>
              <a:t>Notes: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Use a round treated pole: If pole is located at end or in front of the trailer, minimum length should be 25’; if pole is located behind trailer with wire going over the top, the minimum length of pole should be 25’. The pole should by 4-1/2’ in the ground with 2 bags of Quickrete, leave empty sacks beside the pole.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Service to the inside panel must include an equipment ground green in color(#8 for 100A, and #6 for 200A,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Service must be secured to pole using coated or galvanized screws, not nails. If riser is over 6’ use two clamps.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The use of used services is allowed, but may be subject to being updated to current NEC Codes. The inside breaker panel is subject to same.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On Double </a:t>
            </a:r>
            <a:r>
              <a:rPr lang="en-US" sz="1050" dirty="0" err="1"/>
              <a:t>Wides</a:t>
            </a:r>
            <a:r>
              <a:rPr lang="en-US" sz="1050" dirty="0"/>
              <a:t> –Service may be installed on the building, if installed securely. Riser must go through the roof.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If the pole is within 12’ of the trailer 2” Flex may be used from the box to the trailer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All wiring must meet current NEC and NESC Rules.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Inter-System Bonding Device—grounding bar for communications people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In used Mobile Homes; install a battery powered smoke alarm in each bedroom.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A service release is required prior to final inspection as of July 1, 2017.</a:t>
            </a:r>
          </a:p>
          <a:p>
            <a:r>
              <a:rPr lang="en-US" sz="600" dirty="0"/>
              <a:t>Approved by Inspector: 10/19/2016</a:t>
            </a:r>
          </a:p>
          <a:p>
            <a:r>
              <a:rPr lang="en-US" sz="600" dirty="0"/>
              <a:t>Last Updated</a:t>
            </a:r>
            <a:r>
              <a:rPr lang="en-US" sz="600"/>
              <a:t>: 8/18/2021</a:t>
            </a:r>
            <a:endParaRPr lang="en-US" sz="600" dirty="0"/>
          </a:p>
          <a:p>
            <a:r>
              <a:rPr lang="en-US" sz="600" dirty="0"/>
              <a:t>K:\Front Office\Templates\BCES Codes.pdf (CSR)</a:t>
            </a:r>
          </a:p>
          <a:p>
            <a:r>
              <a:rPr lang="en-US" sz="600" dirty="0"/>
              <a:t>K:\Administrative\BCES Service Policies\Customer Reference Sheets\BCES COdes.ppt (Editable)</a:t>
            </a:r>
          </a:p>
          <a:p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endParaRPr lang="en-US" sz="1050" dirty="0"/>
          </a:p>
        </p:txBody>
      </p:sp>
      <p:sp>
        <p:nvSpPr>
          <p:cNvPr id="82" name="Rectangle 81"/>
          <p:cNvSpPr/>
          <p:nvPr/>
        </p:nvSpPr>
        <p:spPr>
          <a:xfrm>
            <a:off x="3805744" y="3465063"/>
            <a:ext cx="61965" cy="1216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434" tIns="21217" rIns="42434" bIns="21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36"/>
          </a:p>
        </p:txBody>
      </p:sp>
      <p:cxnSp>
        <p:nvCxnSpPr>
          <p:cNvPr id="86" name="Straight Connector 85"/>
          <p:cNvCxnSpPr>
            <a:cxnSpLocks/>
          </p:cNvCxnSpPr>
          <p:nvPr/>
        </p:nvCxnSpPr>
        <p:spPr>
          <a:xfrm flipH="1" flipV="1">
            <a:off x="2931607" y="3594021"/>
            <a:ext cx="936102" cy="104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885767" y="3519071"/>
            <a:ext cx="0" cy="12165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6200000">
            <a:off x="3541256" y="3701895"/>
            <a:ext cx="388248" cy="220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6" dirty="0"/>
              <a:t>8’ 0”</a:t>
            </a:r>
          </a:p>
        </p:txBody>
      </p: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2999756" y="3508602"/>
            <a:ext cx="829773" cy="1046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941325" y="3322160"/>
            <a:ext cx="14374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2</a:t>
            </a:r>
            <a:r>
              <a:rPr lang="en-US" sz="700" baseline="30000" dirty="0"/>
              <a:t>nd</a:t>
            </a:r>
            <a:r>
              <a:rPr lang="en-US" sz="700" dirty="0"/>
              <a:t> Ground Rod  6’ 0”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554B3C-86F0-43C5-AEA4-4CAF66FCDDCA}"/>
              </a:ext>
            </a:extLst>
          </p:cNvPr>
          <p:cNvSpPr txBox="1"/>
          <p:nvPr/>
        </p:nvSpPr>
        <p:spPr>
          <a:xfrm>
            <a:off x="3024241" y="494488"/>
            <a:ext cx="426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Weather Head must be within 2’ of point of attachment. </a:t>
            </a:r>
            <a:br>
              <a:rPr lang="en-US" sz="800" dirty="0"/>
            </a:br>
            <a:r>
              <a:rPr lang="en-US" sz="800" dirty="0"/>
              <a:t>Which is usually 1’ from top of pole.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753DD20-1113-4BF6-AE78-D71D1463134F}"/>
              </a:ext>
            </a:extLst>
          </p:cNvPr>
          <p:cNvCxnSpPr>
            <a:cxnSpLocks/>
            <a:stCxn id="105" idx="1"/>
          </p:cNvCxnSpPr>
          <p:nvPr/>
        </p:nvCxnSpPr>
        <p:spPr>
          <a:xfrm flipH="1">
            <a:off x="2670819" y="663765"/>
            <a:ext cx="353422" cy="112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7F8BC254-5FEC-4B88-8CCE-327A85412210}"/>
              </a:ext>
            </a:extLst>
          </p:cNvPr>
          <p:cNvSpPr txBox="1"/>
          <p:nvPr/>
        </p:nvSpPr>
        <p:spPr>
          <a:xfrm>
            <a:off x="3031952" y="194150"/>
            <a:ext cx="1051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Point of Attachment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28DAB9D-1D17-4107-94D8-79AAF9C359BF}"/>
              </a:ext>
            </a:extLst>
          </p:cNvPr>
          <p:cNvCxnSpPr>
            <a:cxnSpLocks/>
          </p:cNvCxnSpPr>
          <p:nvPr/>
        </p:nvCxnSpPr>
        <p:spPr>
          <a:xfrm flipH="1">
            <a:off x="2506874" y="314525"/>
            <a:ext cx="492882" cy="10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6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596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W. Owens</dc:creator>
  <cp:lastModifiedBy>Jolene Redden</cp:lastModifiedBy>
  <cp:revision>38</cp:revision>
  <dcterms:created xsi:type="dcterms:W3CDTF">2014-06-09T20:52:05Z</dcterms:created>
  <dcterms:modified xsi:type="dcterms:W3CDTF">2021-08-18T12:51:00Z</dcterms:modified>
</cp:coreProperties>
</file>