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10" d="100"/>
          <a:sy n="110" d="100"/>
        </p:scale>
        <p:origin x="738" y="-40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64F7E0-94EA-41F6-80C4-4549DF0AD5B8}"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9367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4F7E0-94EA-41F6-80C4-4549DF0AD5B8}"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14249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4F7E0-94EA-41F6-80C4-4549DF0AD5B8}"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404109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4F7E0-94EA-41F6-80C4-4549DF0AD5B8}"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26892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64F7E0-94EA-41F6-80C4-4549DF0AD5B8}"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16324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64F7E0-94EA-41F6-80C4-4549DF0AD5B8}"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18794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64F7E0-94EA-41F6-80C4-4549DF0AD5B8}"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310709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64F7E0-94EA-41F6-80C4-4549DF0AD5B8}"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217112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4F7E0-94EA-41F6-80C4-4549DF0AD5B8}"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2435871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164F7E0-94EA-41F6-80C4-4549DF0AD5B8}"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228492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164F7E0-94EA-41F6-80C4-4549DF0AD5B8}"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97F81-244F-49FA-8913-9C5319D713FE}" type="slidenum">
              <a:rPr lang="en-US" smtClean="0"/>
              <a:t>‹#›</a:t>
            </a:fld>
            <a:endParaRPr lang="en-US"/>
          </a:p>
        </p:txBody>
      </p:sp>
    </p:spTree>
    <p:extLst>
      <p:ext uri="{BB962C8B-B14F-4D97-AF65-F5344CB8AC3E}">
        <p14:creationId xmlns:p14="http://schemas.microsoft.com/office/powerpoint/2010/main" val="211107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164F7E0-94EA-41F6-80C4-4549DF0AD5B8}" type="datetimeFigureOut">
              <a:rPr lang="en-US" smtClean="0"/>
              <a:t>8/9/2021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CD97F81-244F-49FA-8913-9C5319D713FE}" type="slidenum">
              <a:rPr lang="en-US" smtClean="0"/>
              <a:t>‹#›</a:t>
            </a:fld>
            <a:endParaRPr lang="en-US"/>
          </a:p>
        </p:txBody>
      </p:sp>
    </p:spTree>
    <p:extLst>
      <p:ext uri="{BB962C8B-B14F-4D97-AF65-F5344CB8AC3E}">
        <p14:creationId xmlns:p14="http://schemas.microsoft.com/office/powerpoint/2010/main" val="4143638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uturism.com/powering-future-new-breakthrough-solar-panels-2/"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ue and green grass&#10;&#10;Description automatically generated">
            <a:extLst>
              <a:ext uri="{FF2B5EF4-FFF2-40B4-BE49-F238E27FC236}">
                <a16:creationId xmlns:a16="http://schemas.microsoft.com/office/drawing/2014/main" id="{26738377-19BF-4C3E-A90F-7F0B33D8DA7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86971" y="851394"/>
            <a:ext cx="1621510" cy="1297208"/>
          </a:xfrm>
          <a:prstGeom prst="rect">
            <a:avLst/>
          </a:prstGeom>
        </p:spPr>
      </p:pic>
      <p:sp>
        <p:nvSpPr>
          <p:cNvPr id="10" name="TextBox 9">
            <a:extLst>
              <a:ext uri="{FF2B5EF4-FFF2-40B4-BE49-F238E27FC236}">
                <a16:creationId xmlns:a16="http://schemas.microsoft.com/office/drawing/2014/main" id="{F0E86427-DEDB-42C7-BDA8-921448B6AD82}"/>
              </a:ext>
            </a:extLst>
          </p:cNvPr>
          <p:cNvSpPr txBox="1"/>
          <p:nvPr/>
        </p:nvSpPr>
        <p:spPr>
          <a:xfrm>
            <a:off x="331275" y="482062"/>
            <a:ext cx="1932901" cy="369332"/>
          </a:xfrm>
          <a:prstGeom prst="rect">
            <a:avLst/>
          </a:prstGeom>
          <a:noFill/>
        </p:spPr>
        <p:txBody>
          <a:bodyPr wrap="none" rtlCol="0">
            <a:spAutoFit/>
          </a:bodyPr>
          <a:lstStyle/>
          <a:p>
            <a:r>
              <a:rPr lang="en-US" dirty="0"/>
              <a:t>Generation Source</a:t>
            </a:r>
          </a:p>
        </p:txBody>
      </p:sp>
      <p:sp>
        <p:nvSpPr>
          <p:cNvPr id="11" name="Rectangle 10">
            <a:extLst>
              <a:ext uri="{FF2B5EF4-FFF2-40B4-BE49-F238E27FC236}">
                <a16:creationId xmlns:a16="http://schemas.microsoft.com/office/drawing/2014/main" id="{BE6E8C9A-0740-4310-95B5-C86063ADA702}"/>
              </a:ext>
            </a:extLst>
          </p:cNvPr>
          <p:cNvSpPr/>
          <p:nvPr/>
        </p:nvSpPr>
        <p:spPr>
          <a:xfrm>
            <a:off x="364563" y="2557462"/>
            <a:ext cx="787962" cy="666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Junction Box</a:t>
            </a:r>
          </a:p>
        </p:txBody>
      </p:sp>
      <p:sp>
        <p:nvSpPr>
          <p:cNvPr id="12" name="Rectangle 11">
            <a:extLst>
              <a:ext uri="{FF2B5EF4-FFF2-40B4-BE49-F238E27FC236}">
                <a16:creationId xmlns:a16="http://schemas.microsoft.com/office/drawing/2014/main" id="{43070BE7-6869-49EC-AD8C-5B537CD73DC2}"/>
              </a:ext>
            </a:extLst>
          </p:cNvPr>
          <p:cNvSpPr/>
          <p:nvPr/>
        </p:nvSpPr>
        <p:spPr>
          <a:xfrm>
            <a:off x="1348806" y="4029075"/>
            <a:ext cx="1247775" cy="733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Grid-Tie</a:t>
            </a:r>
          </a:p>
          <a:p>
            <a:pPr algn="ctr"/>
            <a:r>
              <a:rPr lang="en-US" dirty="0"/>
              <a:t>Inverter</a:t>
            </a:r>
          </a:p>
        </p:txBody>
      </p:sp>
      <p:sp>
        <p:nvSpPr>
          <p:cNvPr id="13" name="Rectangle 12">
            <a:extLst>
              <a:ext uri="{FF2B5EF4-FFF2-40B4-BE49-F238E27FC236}">
                <a16:creationId xmlns:a16="http://schemas.microsoft.com/office/drawing/2014/main" id="{6A533F08-E2BA-45CB-BF0A-F28449FF0DDF}"/>
              </a:ext>
            </a:extLst>
          </p:cNvPr>
          <p:cNvSpPr/>
          <p:nvPr/>
        </p:nvSpPr>
        <p:spPr>
          <a:xfrm>
            <a:off x="3543300" y="2933700"/>
            <a:ext cx="698781" cy="752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Fused </a:t>
            </a:r>
          </a:p>
          <a:p>
            <a:pPr algn="ctr"/>
            <a:r>
              <a:rPr lang="en-US" sz="900" dirty="0"/>
              <a:t>Disconnect</a:t>
            </a:r>
          </a:p>
        </p:txBody>
      </p:sp>
      <p:sp>
        <p:nvSpPr>
          <p:cNvPr id="14" name="Rectangle 13">
            <a:extLst>
              <a:ext uri="{FF2B5EF4-FFF2-40B4-BE49-F238E27FC236}">
                <a16:creationId xmlns:a16="http://schemas.microsoft.com/office/drawing/2014/main" id="{164C45D0-AFF2-4F84-B5B0-02E79F8646CF}"/>
              </a:ext>
            </a:extLst>
          </p:cNvPr>
          <p:cNvSpPr/>
          <p:nvPr/>
        </p:nvSpPr>
        <p:spPr>
          <a:xfrm>
            <a:off x="4242081" y="2762250"/>
            <a:ext cx="45719"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1B3BFC3-0577-4687-A1B0-910A0BBE0A8B}"/>
              </a:ext>
            </a:extLst>
          </p:cNvPr>
          <p:cNvSpPr/>
          <p:nvPr/>
        </p:nvSpPr>
        <p:spPr>
          <a:xfrm>
            <a:off x="4242081" y="2762250"/>
            <a:ext cx="129185" cy="66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0B69739-0F9E-4B36-9AC4-95026CD1824F}"/>
              </a:ext>
            </a:extLst>
          </p:cNvPr>
          <p:cNvSpPr/>
          <p:nvPr/>
        </p:nvSpPr>
        <p:spPr>
          <a:xfrm>
            <a:off x="4692271" y="1985962"/>
            <a:ext cx="889860" cy="87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Generation Meter</a:t>
            </a:r>
          </a:p>
        </p:txBody>
      </p:sp>
      <p:sp>
        <p:nvSpPr>
          <p:cNvPr id="17" name="Rectangle 16">
            <a:extLst>
              <a:ext uri="{FF2B5EF4-FFF2-40B4-BE49-F238E27FC236}">
                <a16:creationId xmlns:a16="http://schemas.microsoft.com/office/drawing/2014/main" id="{424E8CA9-B649-4403-BAB1-C0A474A9D6DB}"/>
              </a:ext>
            </a:extLst>
          </p:cNvPr>
          <p:cNvSpPr/>
          <p:nvPr/>
        </p:nvSpPr>
        <p:spPr>
          <a:xfrm>
            <a:off x="6307930" y="1914525"/>
            <a:ext cx="698781" cy="1019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Utility Meter</a:t>
            </a:r>
          </a:p>
        </p:txBody>
      </p:sp>
      <p:sp>
        <p:nvSpPr>
          <p:cNvPr id="18" name="Rectangle 17">
            <a:extLst>
              <a:ext uri="{FF2B5EF4-FFF2-40B4-BE49-F238E27FC236}">
                <a16:creationId xmlns:a16="http://schemas.microsoft.com/office/drawing/2014/main" id="{C6BFB892-C71D-447E-BC12-8919F19D49D0}"/>
              </a:ext>
            </a:extLst>
          </p:cNvPr>
          <p:cNvSpPr/>
          <p:nvPr/>
        </p:nvSpPr>
        <p:spPr>
          <a:xfrm>
            <a:off x="6535223" y="617317"/>
            <a:ext cx="244194" cy="1297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639732F-DB53-450E-ACF8-846090F57FCF}"/>
              </a:ext>
            </a:extLst>
          </p:cNvPr>
          <p:cNvSpPr/>
          <p:nvPr/>
        </p:nvSpPr>
        <p:spPr>
          <a:xfrm>
            <a:off x="6269161" y="3371850"/>
            <a:ext cx="990600" cy="1628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Cust </a:t>
            </a:r>
          </a:p>
          <a:p>
            <a:pPr algn="ctr"/>
            <a:r>
              <a:rPr lang="en-US" dirty="0"/>
              <a:t>Panel</a:t>
            </a:r>
          </a:p>
        </p:txBody>
      </p:sp>
      <p:cxnSp>
        <p:nvCxnSpPr>
          <p:cNvPr id="21" name="Connector: Elbow 20">
            <a:extLst>
              <a:ext uri="{FF2B5EF4-FFF2-40B4-BE49-F238E27FC236}">
                <a16:creationId xmlns:a16="http://schemas.microsoft.com/office/drawing/2014/main" id="{67D06B16-41B7-43E2-828E-67BFD9AB70A6}"/>
              </a:ext>
            </a:extLst>
          </p:cNvPr>
          <p:cNvCxnSpPr>
            <a:cxnSpLocks/>
            <a:stCxn id="12" idx="3"/>
            <a:endCxn id="13" idx="2"/>
          </p:cNvCxnSpPr>
          <p:nvPr/>
        </p:nvCxnSpPr>
        <p:spPr>
          <a:xfrm flipV="1">
            <a:off x="2596581" y="3686175"/>
            <a:ext cx="1296110" cy="70961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EBBF588F-3FD8-4C66-A0E0-F9F20CE9F0F5}"/>
              </a:ext>
            </a:extLst>
          </p:cNvPr>
          <p:cNvCxnSpPr>
            <a:cxnSpLocks/>
            <a:stCxn id="13" idx="3"/>
            <a:endCxn id="16" idx="1"/>
          </p:cNvCxnSpPr>
          <p:nvPr/>
        </p:nvCxnSpPr>
        <p:spPr>
          <a:xfrm flipV="1">
            <a:off x="4242081" y="2424112"/>
            <a:ext cx="450190" cy="88582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A56DEEFE-0DE5-47D7-96E1-869AD335CE44}"/>
              </a:ext>
            </a:extLst>
          </p:cNvPr>
          <p:cNvCxnSpPr>
            <a:cxnSpLocks/>
            <a:stCxn id="17" idx="2"/>
            <a:endCxn id="19" idx="0"/>
          </p:cNvCxnSpPr>
          <p:nvPr/>
        </p:nvCxnSpPr>
        <p:spPr>
          <a:xfrm rot="16200000" flipH="1">
            <a:off x="6491816" y="3099205"/>
            <a:ext cx="438150" cy="10714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A1B2B874-A93F-46A6-A7BC-B338AA49A1BD}"/>
              </a:ext>
            </a:extLst>
          </p:cNvPr>
          <p:cNvCxnSpPr>
            <a:cxnSpLocks/>
            <a:stCxn id="11" idx="2"/>
            <a:endCxn id="12" idx="1"/>
          </p:cNvCxnSpPr>
          <p:nvPr/>
        </p:nvCxnSpPr>
        <p:spPr>
          <a:xfrm rot="16200000" flipH="1">
            <a:off x="467887" y="3514869"/>
            <a:ext cx="1171576" cy="59026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07236F57-CC08-42B6-B024-6FDDD8CD1993}"/>
              </a:ext>
            </a:extLst>
          </p:cNvPr>
          <p:cNvCxnSpPr>
            <a:cxnSpLocks/>
            <a:stCxn id="8" idx="2"/>
            <a:endCxn id="11" idx="0"/>
          </p:cNvCxnSpPr>
          <p:nvPr/>
        </p:nvCxnSpPr>
        <p:spPr>
          <a:xfrm rot="5400000">
            <a:off x="823705" y="2083441"/>
            <a:ext cx="408860" cy="539182"/>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F43EE24-BF7A-4C96-986D-F72AA77B00D7}"/>
              </a:ext>
            </a:extLst>
          </p:cNvPr>
          <p:cNvSpPr txBox="1"/>
          <p:nvPr/>
        </p:nvSpPr>
        <p:spPr>
          <a:xfrm>
            <a:off x="5968925" y="306942"/>
            <a:ext cx="1483932" cy="369332"/>
          </a:xfrm>
          <a:prstGeom prst="rect">
            <a:avLst/>
          </a:prstGeom>
          <a:noFill/>
        </p:spPr>
        <p:txBody>
          <a:bodyPr wrap="none" rtlCol="0">
            <a:spAutoFit/>
          </a:bodyPr>
          <a:lstStyle/>
          <a:p>
            <a:r>
              <a:rPr lang="en-US" dirty="0"/>
              <a:t>TO BCES GRID</a:t>
            </a:r>
          </a:p>
        </p:txBody>
      </p:sp>
      <p:cxnSp>
        <p:nvCxnSpPr>
          <p:cNvPr id="46" name="Straight Arrow Connector 45">
            <a:extLst>
              <a:ext uri="{FF2B5EF4-FFF2-40B4-BE49-F238E27FC236}">
                <a16:creationId xmlns:a16="http://schemas.microsoft.com/office/drawing/2014/main" id="{C9D0EBE3-4316-4102-97E3-B31299DEEABA}"/>
              </a:ext>
            </a:extLst>
          </p:cNvPr>
          <p:cNvCxnSpPr>
            <a:cxnSpLocks/>
          </p:cNvCxnSpPr>
          <p:nvPr/>
        </p:nvCxnSpPr>
        <p:spPr>
          <a:xfrm>
            <a:off x="3695700" y="1976437"/>
            <a:ext cx="912429" cy="760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2D2ACF4D-095F-4F9B-8157-9B338E477879}"/>
              </a:ext>
            </a:extLst>
          </p:cNvPr>
          <p:cNvSpPr txBox="1"/>
          <p:nvPr/>
        </p:nvSpPr>
        <p:spPr>
          <a:xfrm>
            <a:off x="2483311" y="1149402"/>
            <a:ext cx="2261709" cy="954107"/>
          </a:xfrm>
          <a:prstGeom prst="rect">
            <a:avLst/>
          </a:prstGeom>
          <a:noFill/>
        </p:spPr>
        <p:txBody>
          <a:bodyPr wrap="none" rtlCol="0">
            <a:spAutoFit/>
          </a:bodyPr>
          <a:lstStyle/>
          <a:p>
            <a:r>
              <a:rPr lang="en-US" sz="1400" dirty="0"/>
              <a:t>CAUTION: Bottom Terminals</a:t>
            </a:r>
          </a:p>
          <a:p>
            <a:r>
              <a:rPr lang="en-US" sz="1400" dirty="0"/>
              <a:t>of Generation Meter will be</a:t>
            </a:r>
          </a:p>
          <a:p>
            <a:r>
              <a:rPr lang="en-US" sz="1400" dirty="0"/>
              <a:t>Energized from BCES’s </a:t>
            </a:r>
          </a:p>
          <a:p>
            <a:r>
              <a:rPr lang="en-US" sz="1400" dirty="0"/>
              <a:t>Electrical Grid</a:t>
            </a:r>
          </a:p>
        </p:txBody>
      </p:sp>
      <p:sp>
        <p:nvSpPr>
          <p:cNvPr id="66" name="TextBox 65">
            <a:extLst>
              <a:ext uri="{FF2B5EF4-FFF2-40B4-BE49-F238E27FC236}">
                <a16:creationId xmlns:a16="http://schemas.microsoft.com/office/drawing/2014/main" id="{C2032D54-EB29-4F23-87B7-C92108E546A2}"/>
              </a:ext>
            </a:extLst>
          </p:cNvPr>
          <p:cNvSpPr txBox="1"/>
          <p:nvPr/>
        </p:nvSpPr>
        <p:spPr>
          <a:xfrm>
            <a:off x="331275" y="4890761"/>
            <a:ext cx="7244557" cy="4955203"/>
          </a:xfrm>
          <a:prstGeom prst="rect">
            <a:avLst/>
          </a:prstGeom>
          <a:noFill/>
        </p:spPr>
        <p:txBody>
          <a:bodyPr wrap="square" rtlCol="0">
            <a:spAutoFit/>
          </a:bodyPr>
          <a:lstStyle/>
          <a:p>
            <a:r>
              <a:rPr lang="en-US" sz="1400" b="1" dirty="0"/>
              <a:t>Dra</a:t>
            </a:r>
            <a:r>
              <a:rPr lang="en-US" sz="1000" b="1" dirty="0"/>
              <a:t>wing Notes:</a:t>
            </a:r>
          </a:p>
          <a:p>
            <a:pPr marL="342900" indent="-342900">
              <a:buAutoNum type="arabicPeriod"/>
            </a:pPr>
            <a:r>
              <a:rPr lang="en-US" sz="1200" b="1" dirty="0"/>
              <a:t>An  approved Interconnection Application and Behind the Meter Agreement, shall be presented to BCES, before any  work can begin on solar installation.    </a:t>
            </a:r>
          </a:p>
          <a:p>
            <a:pPr marL="342900" indent="-342900">
              <a:buAutoNum type="arabicPeriod"/>
            </a:pPr>
            <a:r>
              <a:rPr lang="en-US" sz="1200" b="1" dirty="0"/>
              <a:t>AC Fused  Disconnect </a:t>
            </a:r>
            <a:r>
              <a:rPr lang="en-US" sz="1200" dirty="0"/>
              <a:t>– Disconnect handle shall be lockable in the open position and accessible to BCES personnel. Disconnect shall be fused or otherwise configured to protect the generation circuit. The fused side of the disconnect should be connect to the DC/AC Inverter. Disconnect must be within ten (10) feet of the meter base for the Generation Meter. </a:t>
            </a:r>
            <a:r>
              <a:rPr lang="en-US" sz="1200" b="1" dirty="0"/>
              <a:t>Shall use weatherproof label “GENERATION DISCONECT.” </a:t>
            </a:r>
            <a:r>
              <a:rPr lang="en-US" sz="1200" dirty="0"/>
              <a:t> Disconnect may be installed further from meter base when necessary but only with BCES’s approval.</a:t>
            </a:r>
          </a:p>
          <a:p>
            <a:pPr marL="342900" indent="-342900">
              <a:buAutoNum type="arabicPeriod"/>
            </a:pPr>
            <a:r>
              <a:rPr lang="en-US" sz="1200" b="1" dirty="0"/>
              <a:t>Additional AC Disconnect Required for  277V and Higher </a:t>
            </a:r>
            <a:r>
              <a:rPr lang="en-US" sz="1200" dirty="0"/>
              <a:t>– Locate as near to the Generation Meter as practical. Consult BCES’s meter representative for approved location. Connect the supply terminals to the wring that connect to BCES’s grid. Disconnect enclosure shall be lockable by BCES.</a:t>
            </a:r>
          </a:p>
          <a:p>
            <a:pPr marL="342900" indent="-342900">
              <a:buAutoNum type="arabicPeriod"/>
            </a:pPr>
            <a:r>
              <a:rPr lang="en-US" sz="1200" b="1" dirty="0"/>
              <a:t>DC/AC Inverter –</a:t>
            </a:r>
            <a:r>
              <a:rPr lang="en-US" sz="1200" dirty="0"/>
              <a:t> Inverter shall meet the requirements of UL 1741. It does not produce and send power to the BCES grid when the grid is down and shall be reset no less than ten (10) minutes after the grid is restored.</a:t>
            </a:r>
          </a:p>
          <a:p>
            <a:pPr marL="342900" indent="-342900">
              <a:buAutoNum type="arabicPeriod"/>
            </a:pPr>
            <a:r>
              <a:rPr lang="en-US" sz="1200" b="1" dirty="0"/>
              <a:t>Meters – </a:t>
            </a:r>
            <a:r>
              <a:rPr lang="en-US" sz="1200" dirty="0"/>
              <a:t>All meter bases shall be furnished and installed by the customer’s electrician. BCES will furnish and install all meters. Connect AC Power </a:t>
            </a:r>
            <a:r>
              <a:rPr lang="en-US" sz="1200" b="1" dirty="0"/>
              <a:t>Fused Disconnect to the top lugs of the Generation Meter. Shall use weatherproof label “GENERATION METER.”</a:t>
            </a:r>
          </a:p>
          <a:p>
            <a:pPr marL="342900" indent="-342900">
              <a:buAutoNum type="arabicPeriod"/>
            </a:pPr>
            <a:r>
              <a:rPr lang="en-US" sz="1200" b="1" dirty="0"/>
              <a:t>Generation System –</a:t>
            </a:r>
            <a:r>
              <a:rPr lang="en-US" sz="1200" dirty="0"/>
              <a:t>The cost and installation of entire system shall be the responsibility of the customer. The entire system installation shall meet all requirements of the NEC, including article 690, and shall be inspected by the state electrical inspector.</a:t>
            </a:r>
          </a:p>
          <a:p>
            <a:pPr marL="342900" indent="-342900">
              <a:buAutoNum type="arabicPeriod"/>
            </a:pPr>
            <a:r>
              <a:rPr lang="en-US" sz="1200" dirty="0"/>
              <a:t>The wiring connection to the customer’s panel shall be to a breaker in the customer’s panel. The breaker should be size according to the load. The electrical inspector will determine if size is correct.  </a:t>
            </a:r>
          </a:p>
          <a:p>
            <a:pPr marL="342900" indent="-342900">
              <a:buAutoNum type="arabicPeriod"/>
            </a:pPr>
            <a:r>
              <a:rPr lang="en-US" sz="1200" dirty="0"/>
              <a:t>System must display hard permanent placard adjacent to solar system with drawings of system installed (As Built). </a:t>
            </a:r>
          </a:p>
          <a:p>
            <a:pPr marL="342900" indent="-342900">
              <a:buAutoNum type="arabicPeriod"/>
            </a:pPr>
            <a:r>
              <a:rPr lang="en-US" sz="1200" dirty="0"/>
              <a:t>Solar system must have system installation Instructions on site of installation &amp; readily available. </a:t>
            </a:r>
          </a:p>
          <a:p>
            <a:endParaRPr lang="en-US" sz="1400" dirty="0"/>
          </a:p>
        </p:txBody>
      </p:sp>
      <p:cxnSp>
        <p:nvCxnSpPr>
          <p:cNvPr id="71" name="Connector: Elbow 70">
            <a:extLst>
              <a:ext uri="{FF2B5EF4-FFF2-40B4-BE49-F238E27FC236}">
                <a16:creationId xmlns:a16="http://schemas.microsoft.com/office/drawing/2014/main" id="{9D0238B1-C32F-428A-96AF-1ABDEE896C3B}"/>
              </a:ext>
            </a:extLst>
          </p:cNvPr>
          <p:cNvCxnSpPr>
            <a:cxnSpLocks/>
            <a:stCxn id="16" idx="2"/>
            <a:endCxn id="80" idx="0"/>
          </p:cNvCxnSpPr>
          <p:nvPr/>
        </p:nvCxnSpPr>
        <p:spPr>
          <a:xfrm rot="5400000">
            <a:off x="4609981" y="3387364"/>
            <a:ext cx="1052323" cy="211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4CBD08D9-BCF4-496F-908D-7DA608693682}"/>
              </a:ext>
            </a:extLst>
          </p:cNvPr>
          <p:cNvSpPr/>
          <p:nvPr/>
        </p:nvSpPr>
        <p:spPr>
          <a:xfrm>
            <a:off x="4868382" y="3914585"/>
            <a:ext cx="533400" cy="585788"/>
          </a:xfrm>
          <a:prstGeom prst="rect">
            <a:avLst/>
          </a:prstGeom>
          <a:solidFill>
            <a:srgbClr val="DEEBF7">
              <a:alpha val="49020"/>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n w="9525">
                  <a:solidFill>
                    <a:schemeClr val="tx1"/>
                  </a:solidFill>
                  <a:prstDash val="solid"/>
                </a:ln>
              </a:rPr>
              <a:t>Note 2</a:t>
            </a:r>
          </a:p>
        </p:txBody>
      </p:sp>
      <p:cxnSp>
        <p:nvCxnSpPr>
          <p:cNvPr id="5" name="Connector: Elbow 4">
            <a:extLst>
              <a:ext uri="{FF2B5EF4-FFF2-40B4-BE49-F238E27FC236}">
                <a16:creationId xmlns:a16="http://schemas.microsoft.com/office/drawing/2014/main" id="{3713763B-A6DD-44D9-AC36-E90D07994096}"/>
              </a:ext>
            </a:extLst>
          </p:cNvPr>
          <p:cNvCxnSpPr>
            <a:stCxn id="80" idx="3"/>
          </p:cNvCxnSpPr>
          <p:nvPr/>
        </p:nvCxnSpPr>
        <p:spPr>
          <a:xfrm>
            <a:off x="5401782" y="4207479"/>
            <a:ext cx="863513" cy="23022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376C88F-10D8-4070-BB85-898E841B0EE5}"/>
              </a:ext>
            </a:extLst>
          </p:cNvPr>
          <p:cNvSpPr txBox="1"/>
          <p:nvPr/>
        </p:nvSpPr>
        <p:spPr>
          <a:xfrm>
            <a:off x="2948755" y="295468"/>
            <a:ext cx="2475934" cy="369332"/>
          </a:xfrm>
          <a:prstGeom prst="rect">
            <a:avLst/>
          </a:prstGeom>
          <a:noFill/>
        </p:spPr>
        <p:txBody>
          <a:bodyPr wrap="none" rtlCol="0">
            <a:spAutoFit/>
          </a:bodyPr>
          <a:lstStyle/>
          <a:p>
            <a:r>
              <a:rPr lang="en-US" dirty="0"/>
              <a:t>PV BCES INTERCONNECT</a:t>
            </a:r>
          </a:p>
        </p:txBody>
      </p:sp>
    </p:spTree>
    <p:extLst>
      <p:ext uri="{BB962C8B-B14F-4D97-AF65-F5344CB8AC3E}">
        <p14:creationId xmlns:p14="http://schemas.microsoft.com/office/powerpoint/2010/main" val="379221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4158F1D-C16A-410D-BF72-35B977DF5EDE}"/>
              </a:ext>
            </a:extLst>
          </p:cNvPr>
          <p:cNvSpPr txBox="1">
            <a:spLocks/>
          </p:cNvSpPr>
          <p:nvPr/>
        </p:nvSpPr>
        <p:spPr>
          <a:xfrm>
            <a:off x="534353" y="535520"/>
            <a:ext cx="6703695" cy="1406492"/>
          </a:xfrm>
          <a:prstGeom prst="rect">
            <a:avLst/>
          </a:prstGeom>
        </p:spPr>
        <p:txBody>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r>
              <a:rPr lang="en-US" dirty="0"/>
              <a:t>              BCES Solar Points</a:t>
            </a:r>
          </a:p>
        </p:txBody>
      </p:sp>
      <p:sp>
        <p:nvSpPr>
          <p:cNvPr id="4" name="TextBox 3">
            <a:extLst>
              <a:ext uri="{FF2B5EF4-FFF2-40B4-BE49-F238E27FC236}">
                <a16:creationId xmlns:a16="http://schemas.microsoft.com/office/drawing/2014/main" id="{7542CCDE-C7B6-4464-997A-F3F21282297B}"/>
              </a:ext>
            </a:extLst>
          </p:cNvPr>
          <p:cNvSpPr txBox="1"/>
          <p:nvPr/>
        </p:nvSpPr>
        <p:spPr>
          <a:xfrm>
            <a:off x="314325" y="3943350"/>
            <a:ext cx="7248525" cy="7322774"/>
          </a:xfrm>
          <a:prstGeom prst="rect">
            <a:avLst/>
          </a:prstGeom>
          <a:noFill/>
        </p:spPr>
        <p:txBody>
          <a:bodyPr wrap="square" rtlCol="0">
            <a:spAutoFit/>
          </a:bodyPr>
          <a:lstStyle/>
          <a:p>
            <a:pPr marL="457200" marR="0" indent="-22860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Solar Points</a:t>
            </a: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Customer or solar installer request solar for a BCES customer.</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Signed BCES Application and Interconnection agreement. </a:t>
            </a:r>
            <a:r>
              <a:rPr lang="en-US" dirty="0">
                <a:solidFill>
                  <a:srgbClr val="FF0000"/>
                </a:solidFill>
                <a:effectLst/>
                <a:latin typeface="Calibri" panose="020F0502020204030204" pitchFamily="34" charset="0"/>
                <a:ea typeface="Times New Roman" panose="02020603050405020304" pitchFamily="18" charset="0"/>
              </a:rPr>
              <a:t> </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Diagram of the project with size, location </a:t>
            </a:r>
            <a:r>
              <a:rPr lang="en-US" dirty="0" err="1">
                <a:effectLst/>
                <a:latin typeface="Calibri" panose="020F0502020204030204" pitchFamily="34" charset="0"/>
                <a:ea typeface="Times New Roman" panose="02020603050405020304" pitchFamily="18" charset="0"/>
              </a:rPr>
              <a:t>etc</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BCES will check out diagram and location, customer. Diagram must be approved prior to construction beginning.</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Once everything checks out BCES will give permission to proceed.</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Solar installer will inform BCES once they start installation.</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BCES will check as the install proceeds.</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Solar installer will buy electrical inspections and the installation must past inspections.</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Rough in, Passed.</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 Service release, solar can be turned on after service release passes, for 45 days.</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BCES will do a final inspection and if it is approved. BCES will notify to electrical inspector.</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Final inspection, when passed. </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dirty="0">
                <a:effectLst/>
                <a:latin typeface="Calibri" panose="020F0502020204030204" pitchFamily="34" charset="0"/>
                <a:ea typeface="Times New Roman" panose="02020603050405020304" pitchFamily="18" charset="0"/>
              </a:rPr>
              <a:t> BCES sets meter after passing final.</a:t>
            </a:r>
            <a:br>
              <a:rPr lang="en-US" dirty="0">
                <a:effectLst/>
                <a:latin typeface="Calibri" panose="020F0502020204030204" pitchFamily="34" charset="0"/>
                <a:ea typeface="Times New Roman" panose="02020603050405020304" pitchFamily="18" charset="0"/>
              </a:rPr>
            </a:br>
            <a:endParaRPr lang="en-US" dirty="0">
              <a:effectLst/>
              <a:latin typeface="Calibri" panose="020F0502020204030204" pitchFamily="34" charset="0"/>
              <a:ea typeface="Times New Roman" panose="02020603050405020304" pitchFamily="18" charset="0"/>
            </a:endParaRPr>
          </a:p>
          <a:p>
            <a:pPr marR="0" lvl="0">
              <a:spcBef>
                <a:spcPts val="0"/>
              </a:spcBef>
              <a:spcAft>
                <a:spcPts val="0"/>
              </a:spcAft>
            </a:pPr>
            <a:r>
              <a:rPr lang="en-US" sz="800" dirty="0">
                <a:latin typeface="Calibri" panose="020F0502020204030204" pitchFamily="34" charset="0"/>
                <a:ea typeface="Times New Roman" panose="02020603050405020304" pitchFamily="18" charset="0"/>
              </a:rPr>
              <a:t>Approved by Inspector</a:t>
            </a:r>
          </a:p>
          <a:p>
            <a:pPr marR="0" lvl="0">
              <a:spcBef>
                <a:spcPts val="0"/>
              </a:spcBef>
              <a:spcAft>
                <a:spcPts val="0"/>
              </a:spcAft>
            </a:pPr>
            <a:r>
              <a:rPr lang="en-US" sz="800" dirty="0">
                <a:latin typeface="Calibri" panose="020F0502020204030204" pitchFamily="34" charset="0"/>
                <a:ea typeface="Times New Roman" panose="02020603050405020304" pitchFamily="18" charset="0"/>
              </a:rPr>
              <a:t>Updated: 8/5/2021</a:t>
            </a:r>
          </a:p>
          <a:p>
            <a:pPr marR="0" lvl="0">
              <a:spcBef>
                <a:spcPts val="0"/>
              </a:spcBef>
              <a:spcAft>
                <a:spcPts val="0"/>
              </a:spcAft>
            </a:pPr>
            <a:r>
              <a:rPr lang="en-US" sz="800" dirty="0">
                <a:latin typeface="Calibri" panose="020F0502020204030204" pitchFamily="34" charset="0"/>
                <a:ea typeface="Times New Roman" panose="02020603050405020304" pitchFamily="18" charset="0"/>
              </a:rPr>
              <a:t>K:\Front Office\Templates\Overhead Temporary. Pdf (CSR)</a:t>
            </a:r>
          </a:p>
          <a:p>
            <a:pPr marR="0" lvl="0">
              <a:spcBef>
                <a:spcPts val="0"/>
              </a:spcBef>
              <a:spcAft>
                <a:spcPts val="0"/>
              </a:spcAft>
            </a:pPr>
            <a:r>
              <a:rPr lang="en-US" sz="800" dirty="0">
                <a:latin typeface="Calibri" panose="020F0502020204030204" pitchFamily="34" charset="0"/>
                <a:ea typeface="Times New Roman" panose="02020603050405020304" pitchFamily="18" charset="0"/>
              </a:rPr>
              <a:t>K:\Administrative\BCES Service Policies\Customer Reference Sheets\Overhead Temporary.ppt </a:t>
            </a:r>
            <a:r>
              <a:rPr lang="en-US" sz="800">
                <a:latin typeface="Calibri" panose="020F0502020204030204" pitchFamily="34" charset="0"/>
                <a:ea typeface="Times New Roman" panose="02020603050405020304" pitchFamily="18" charset="0"/>
              </a:rPr>
              <a:t>(Editable)</a:t>
            </a:r>
            <a:endParaRPr lang="en-US" sz="800" dirty="0">
              <a:latin typeface="Calibri" panose="020F0502020204030204" pitchFamily="34" charset="0"/>
              <a:ea typeface="Times New Roman" panose="02020603050405020304" pitchFamily="18" charset="0"/>
            </a:endParaRPr>
          </a:p>
          <a:p>
            <a:pPr marR="0" lvl="0">
              <a:spcBef>
                <a:spcPts val="0"/>
              </a:spcBef>
              <a:spcAft>
                <a:spcPts val="0"/>
              </a:spcAft>
            </a:pPr>
            <a:endParaRPr lang="en-US" sz="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endParaRPr lang="en-US"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endParaRPr lang="en-US" dirty="0">
              <a:effectLst/>
              <a:latin typeface="Calibri" panose="020F0502020204030204" pitchFamily="34" charset="0"/>
              <a:ea typeface="Calibri" panose="020F0502020204030204" pitchFamily="34" charset="0"/>
            </a:endParaRPr>
          </a:p>
          <a:p>
            <a:pPr marL="22860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9033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990D86-F39D-414C-BEBE-5B9DC1FEE48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1454645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D84FE727E62B4D93B3876B22CE08E9" ma:contentTypeVersion="2" ma:contentTypeDescription="Create a new document." ma:contentTypeScope="" ma:versionID="2b2fd3f6124ed154faf51da83a78862a">
  <xsd:schema xmlns:xsd="http://www.w3.org/2001/XMLSchema" xmlns:xs="http://www.w3.org/2001/XMLSchema" xmlns:p="http://schemas.microsoft.com/office/2006/metadata/properties" xmlns:ns3="dd8ef111-8896-4ca9-8b5e-ab322ec358a3" targetNamespace="http://schemas.microsoft.com/office/2006/metadata/properties" ma:root="true" ma:fieldsID="4e1c918be873d815a4840619192ed012" ns3:_="">
    <xsd:import namespace="dd8ef111-8896-4ca9-8b5e-ab322ec358a3"/>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8ef111-8896-4ca9-8b5e-ab322ec358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57CBEC-FF28-483A-9EBD-5830631405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8ef111-8896-4ca9-8b5e-ab322ec358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3EB79E-C176-474F-B6D7-778CAD9DCF23}">
  <ds:schemaRefs>
    <ds:schemaRef ds:uri="http://schemas.microsoft.com/sharepoint/v3/contenttype/forms"/>
  </ds:schemaRefs>
</ds:datastoreItem>
</file>

<file path=customXml/itemProps3.xml><?xml version="1.0" encoding="utf-8"?>
<ds:datastoreItem xmlns:ds="http://schemas.openxmlformats.org/officeDocument/2006/customXml" ds:itemID="{8A4F6659-ABDB-4B87-8C86-C78468618482}">
  <ds:schemaRefs>
    <ds:schemaRef ds:uri="http://purl.org/dc/elements/1.1/"/>
    <ds:schemaRef ds:uri="http://purl.org/dc/terms/"/>
    <ds:schemaRef ds:uri="http://www.w3.org/XML/1998/namespace"/>
    <ds:schemaRef ds:uri="dd8ef111-8896-4ca9-8b5e-ab322ec358a3"/>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1697</TotalTime>
  <Words>601</Words>
  <Application>Microsoft Office PowerPoint</Application>
  <PresentationFormat>Custom</PresentationFormat>
  <Paragraphs>50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Owens</dc:creator>
  <cp:lastModifiedBy>Jolene Redden</cp:lastModifiedBy>
  <cp:revision>14</cp:revision>
  <cp:lastPrinted>2021-08-09T15:43:22Z</cp:lastPrinted>
  <dcterms:created xsi:type="dcterms:W3CDTF">2020-07-13T17:01:57Z</dcterms:created>
  <dcterms:modified xsi:type="dcterms:W3CDTF">2021-08-09T16:08:28Z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0x0101004FD84FE727E62B4D93B3876B22CE08E9</vt:lpwstr>
  </property>
</Properties>
</file>